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16"/>
  </p:notesMasterIdLst>
  <p:sldIdLst>
    <p:sldId id="256" r:id="rId5"/>
    <p:sldId id="257" r:id="rId6"/>
    <p:sldId id="260" r:id="rId7"/>
    <p:sldId id="263" r:id="rId8"/>
    <p:sldId id="258" r:id="rId9"/>
    <p:sldId id="262" r:id="rId10"/>
    <p:sldId id="264" r:id="rId11"/>
    <p:sldId id="268" r:id="rId12"/>
    <p:sldId id="265" r:id="rId13"/>
    <p:sldId id="266" r:id="rId14"/>
    <p:sldId id="26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E0C20"/>
    <a:srgbClr val="F36868"/>
    <a:srgbClr val="010101"/>
    <a:srgbClr val="D20917"/>
    <a:srgbClr val="77000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A5DA73A-814B-4653-B6B2-8C3E13B725CD}" v="243" dt="2023-12-02T21:39:54.851"/>
    <p1510:client id="{60B87A5D-3750-4585-B9A7-F54074C0908F}" v="92" dt="2023-12-02T22:23:46.926"/>
    <p1510:client id="{6BA0F68A-A982-416A-89B1-86E453B24EED}" v="176" dt="2023-12-03T19:39:43.989"/>
    <p1510:client id="{6C249954-F075-4977-B0BD-FC9FD237C972}" v="80" dt="2023-12-04T17:58:24.978"/>
    <p1510:client id="{73466039-C826-4A84-9B8C-532E3A31A04A}" v="6" dt="2023-12-02T15:44:15.590"/>
    <p1510:client id="{CA5AD836-4C3D-4DB3-A95E-18FB1C943152}" v="12" dt="2023-12-02T15:43:13.118"/>
    <p1510:client id="{D7DD4FA6-55BD-40A1-91B2-B4D3C66917BC}" v="36" dt="2023-12-02T21:48:05.090"/>
    <p1510:client id="{DBDB529D-5EDA-485A-B6B7-E03DA7CCAED0}" v="363" dt="2023-12-18T23:14:02.955"/>
    <p1510:client id="{F17FD84B-28A0-4166-A09E-999E5D38360F}" v="580" dt="2023-12-04T14:16:43.60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sv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75CEE4-2835-49F6-9B84-398AFCBC50EF}" type="datetimeFigureOut">
              <a:rPr lang="en-US" smtClean="0"/>
              <a:t>12/18/2023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207358-8AB9-44CF-80A9-636236942E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599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C9415-40B5-A96D-FEF1-4F9973EA6DB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56996" y="4236097"/>
            <a:ext cx="9585649" cy="466435"/>
          </a:xfrm>
        </p:spPr>
        <p:txBody>
          <a:bodyPr anchor="b">
            <a:noAutofit/>
          </a:bodyPr>
          <a:lstStyle>
            <a:lvl1pPr algn="ctr">
              <a:defRPr sz="2400" b="1">
                <a:latin typeface="Georgia" panose="02040502050405020303" pitchFamily="18" charset="0"/>
              </a:defRPr>
            </a:lvl1pPr>
          </a:lstStyle>
          <a:p>
            <a:r>
              <a:rPr lang="en-US"/>
              <a:t>Classifying Music Genres: A deep Dive into Sound Analysis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654D4F-ECBD-095F-95F1-57189D205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Georgia" panose="02040502050405020303" pitchFamily="18" charset="0"/>
              </a:defRPr>
            </a:lvl1pPr>
          </a:lstStyle>
          <a:p>
            <a:r>
              <a:rPr lang="en-US"/>
              <a:t>Final Project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25125D-9932-B095-0207-359E4C112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Georgia" panose="02040502050405020303" pitchFamily="18" charset="0"/>
              </a:defRPr>
            </a:lvl1pPr>
          </a:lstStyle>
          <a:p>
            <a:r>
              <a:rPr lang="en-US"/>
              <a:t>Audio Processing and Indexing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6594AA-DB0B-6BC7-B71D-98BDC8DE8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Georgia" panose="02040502050405020303" pitchFamily="18" charset="0"/>
              </a:defRPr>
            </a:lvl1pPr>
          </a:lstStyle>
          <a:p>
            <a:fld id="{CC6FEB28-9384-40A9-81D6-75E7F5111236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7" descr="A red sound waves on a black background&#10;&#10;Description automatically generated">
            <a:extLst>
              <a:ext uri="{FF2B5EF4-FFF2-40B4-BE49-F238E27FC236}">
                <a16:creationId xmlns:a16="http://schemas.microsoft.com/office/drawing/2014/main" id="{0BD3D256-5787-219E-5DD6-70CEC4BE0D8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3797559"/>
          </a:xfrm>
          <a:prstGeom prst="teardrop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B9BAF12-BA0F-9109-3311-E177189781A0}"/>
              </a:ext>
            </a:extLst>
          </p:cNvPr>
          <p:cNvSpPr txBox="1"/>
          <p:nvPr userDrawn="1"/>
        </p:nvSpPr>
        <p:spPr>
          <a:xfrm>
            <a:off x="1156996" y="5063383"/>
            <a:ext cx="301689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en-US" sz="1400">
                <a:latin typeface="Georgia" panose="02040502050405020303" pitchFamily="18" charset="0"/>
              </a:rPr>
              <a:t>Anca-Mihaela Matei</a:t>
            </a:r>
          </a:p>
          <a:p>
            <a:pPr marL="285750" indent="-285750">
              <a:buFontTx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en-US" sz="1400">
                <a:latin typeface="Georgia" panose="02040502050405020303" pitchFamily="18" charset="0"/>
              </a:rPr>
              <a:t>Rajiv </a:t>
            </a:r>
            <a:r>
              <a:rPr lang="en-US" sz="1400" err="1">
                <a:latin typeface="Georgia" panose="02040502050405020303" pitchFamily="18" charset="0"/>
              </a:rPr>
              <a:t>Jethoe</a:t>
            </a:r>
            <a:endParaRPr lang="en-US" sz="1400" b="0" i="0" u="none" strike="noStrike" baseline="0">
              <a:solidFill>
                <a:srgbClr val="000000"/>
              </a:solidFill>
              <a:latin typeface="Georgia" panose="02040502050405020303" pitchFamily="18" charset="0"/>
            </a:endParaRPr>
          </a:p>
          <a:p>
            <a:pPr marL="285750" indent="-285750">
              <a:buFontTx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en-US" sz="1400" b="0" i="0" u="none" strike="noStrike" baseline="0" err="1">
                <a:solidFill>
                  <a:srgbClr val="000000"/>
                </a:solidFill>
                <a:latin typeface="Georgia" panose="02040502050405020303" pitchFamily="18" charset="0"/>
              </a:rPr>
              <a:t>Óscar</a:t>
            </a:r>
            <a:r>
              <a:rPr lang="en-US" sz="1400" b="0" i="0" u="none" strike="noStrike" baseline="0">
                <a:solidFill>
                  <a:srgbClr val="000000"/>
                </a:solidFill>
                <a:latin typeface="Georgia" panose="02040502050405020303" pitchFamily="18" charset="0"/>
              </a:rPr>
              <a:t> </a:t>
            </a:r>
            <a:r>
              <a:rPr lang="en-US" sz="1400" b="0" i="0" u="none" strike="noStrike" baseline="0" err="1">
                <a:solidFill>
                  <a:srgbClr val="000000"/>
                </a:solidFill>
                <a:latin typeface="Georgia" panose="02040502050405020303" pitchFamily="18" charset="0"/>
              </a:rPr>
              <a:t>Nebreda</a:t>
            </a:r>
            <a:endParaRPr lang="en-US" sz="1400" b="0" i="0" u="none" strike="noStrike" baseline="0">
              <a:solidFill>
                <a:srgbClr val="000000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28486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0302D-D3F3-82E3-39ED-F50F37C8D2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E62B4C-ACDC-5BEF-54F2-34046AE760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18E4EF-E657-3F7C-7EF7-0D756C9EB7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50AABE-D6F9-6BDF-761E-E6D8D982DF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F0687F-EEE8-13D6-46AD-3A3F111159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16F6B81-CEDF-B88B-396C-DAE4321C7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Final Project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F31C4D7-277C-C0A4-D1BB-13E0199E6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Audio Processing and Indexing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B034FC-E798-7CFD-92E2-AE10F480A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FEB28-9384-40A9-81D6-75E7F5111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7080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B46C7-1F95-D8CC-9F32-43AA4267D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65C635-D0B4-8CB4-F8DD-A295300FE4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Final Project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B326FD-0EA7-E7AB-D3AD-1C4C466742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Audio Processing and Indexing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CAB3A7-5855-D3FC-AA47-53A3109A63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FEB28-9384-40A9-81D6-75E7F5111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92235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A7CB1E-8908-747E-31EC-60C93A3C3C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Final Project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BA0BC8-7B80-D64D-EE48-463CB13DE4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Audio Processing and Indexing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D188C2-E5E6-0F7D-26C5-F2886BC0C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FEB28-9384-40A9-81D6-75E7F5111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0620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49D2B-799E-E522-09F1-A8CD8AED4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61D560-7D4D-F164-63BA-C382FD8448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D15248-2FA6-4F27-0F17-93A10D60AC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A084EE-4139-2E7C-3B11-2B1649856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Final Project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25B921-D63B-613A-C1FC-DCA22076C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Audio Processing and Indexing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593AF3-A2E9-26C6-DDD2-FD07DDC026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FEB28-9384-40A9-81D6-75E7F5111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65168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70C4E-7114-A764-B9D8-D9A461C7EA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0C104E7-B100-67E6-6B26-DB2C76C969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B7A680-D39C-ECCA-D2CC-C2689A9291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143AEA-9628-2058-FB35-983E8C625F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Final Project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4F1575-D43A-A74A-5B1A-F29BE7C5A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Audio Processing and Indexing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E91424-30E6-E779-2AFB-BD1AFBDBF3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FEB28-9384-40A9-81D6-75E7F5111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1983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62186-B628-C3D5-C024-062F4EAFA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74406B-0D86-6A26-69B4-E9836C5917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03EAA-9D4C-4CA2-4643-041F98C4EE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Final Project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468948-2371-8DBB-28B7-32C64CA755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Audio Processing and Indexing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6CE2F9-FCB5-D07D-B641-3BE885B64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FEB28-9384-40A9-81D6-75E7F5111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81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9FF6299-51F7-A2EE-D8D8-20ED15812D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1BBBB9-6FF1-C4F6-F8F0-9F387BB2AE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1A810F-8D45-D69F-5887-F989F954D1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Final Project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24A937-C8FF-FF95-8952-E77F55B00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Audio Processing and Indexing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32674C-D0E5-2781-6EBB-E4BD588A2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FEB28-9384-40A9-81D6-75E7F5111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6105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9F4B5-1EAD-F07E-BA6C-7764CC88AE6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6"/>
            <a:ext cx="6822233" cy="365125"/>
          </a:xfrm>
        </p:spPr>
        <p:txBody>
          <a:bodyPr>
            <a:noAutofit/>
          </a:bodyPr>
          <a:lstStyle>
            <a:lvl1pPr>
              <a:defRPr sz="2000">
                <a:latin typeface="Georgia" panose="02040502050405020303" pitchFamily="18" charset="0"/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A8D93F-E66B-1B83-2C84-1C7FA47AD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Georgia" panose="02040502050405020303" pitchFamily="18" charset="0"/>
              </a:defRPr>
            </a:lvl1pPr>
          </a:lstStyle>
          <a:p>
            <a:r>
              <a:rPr lang="en-US"/>
              <a:t>Final Project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41F73C-4236-EB18-8788-FCB6ADE2B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Georgia" panose="02040502050405020303" pitchFamily="18" charset="0"/>
              </a:defRPr>
            </a:lvl1pPr>
          </a:lstStyle>
          <a:p>
            <a:r>
              <a:rPr lang="en-US"/>
              <a:t>Audio Processing and Indexing</a:t>
            </a:r>
          </a:p>
        </p:txBody>
      </p:sp>
      <p:pic>
        <p:nvPicPr>
          <p:cNvPr id="7" name="Picture 6" descr="Red lines on a black background&#10;&#10;Description automatically generated">
            <a:extLst>
              <a:ext uri="{FF2B5EF4-FFF2-40B4-BE49-F238E27FC236}">
                <a16:creationId xmlns:a16="http://schemas.microsoft.com/office/drawing/2014/main" id="{5EF0F5B4-97BE-4F5F-D93C-5533ED4AACD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6620" y="0"/>
            <a:ext cx="11176130" cy="6858000"/>
          </a:xfrm>
          <a:prstGeom prst="chord">
            <a:avLst>
              <a:gd name="adj1" fmla="val 5425938"/>
              <a:gd name="adj2" fmla="val 16153231"/>
            </a:avLst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976646-3A31-9481-4B46-D8982D911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Georgia" panose="02040502050405020303" pitchFamily="18" charset="0"/>
              </a:defRPr>
            </a:lvl1pPr>
          </a:lstStyle>
          <a:p>
            <a:fld id="{CC6FEB28-9384-40A9-81D6-75E7F511123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560B8B0-14EF-5B62-B394-E681CC9E163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778882"/>
            <a:ext cx="3546475" cy="31649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Georgia" panose="02040502050405020303" pitchFamily="18" charset="0"/>
              </a:defRPr>
            </a:lvl1pPr>
          </a:lstStyle>
          <a:p>
            <a:pPr lvl="0"/>
            <a:r>
              <a:rPr lang="en-US">
                <a:latin typeface="Georgia" panose="02040502050405020303" pitchFamily="18" charset="0"/>
              </a:rPr>
              <a:t>Subtitle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107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red sound waves on a black background&#10;&#10;Description automatically generated">
            <a:extLst>
              <a:ext uri="{FF2B5EF4-FFF2-40B4-BE49-F238E27FC236}">
                <a16:creationId xmlns:a16="http://schemas.microsoft.com/office/drawing/2014/main" id="{FF8E00B1-422B-5962-605C-49C3FAEBED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5325046" y="-17085"/>
            <a:ext cx="10208434" cy="6875085"/>
          </a:xfrm>
          <a:prstGeom prst="chord">
            <a:avLst>
              <a:gd name="adj1" fmla="val 5542572"/>
              <a:gd name="adj2" fmla="val 16030491"/>
            </a:avLst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7A9F4B5-1EAD-F07E-BA6C-7764CC88AE6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365126"/>
            <a:ext cx="5623252" cy="365125"/>
          </a:xfrm>
        </p:spPr>
        <p:txBody>
          <a:bodyPr>
            <a:noAutofit/>
          </a:bodyPr>
          <a:lstStyle>
            <a:lvl1pPr>
              <a:defRPr sz="2000">
                <a:latin typeface="Georgia" panose="02040502050405020303" pitchFamily="18" charset="0"/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A8D93F-E66B-1B83-2C84-1C7FA47AD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Georgia" panose="02040502050405020303" pitchFamily="18" charset="0"/>
              </a:defRPr>
            </a:lvl1pPr>
          </a:lstStyle>
          <a:p>
            <a:r>
              <a:rPr lang="en-US"/>
              <a:t>Final Project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41F73C-4236-EB18-8788-FCB6ADE2B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Georgia" panose="02040502050405020303" pitchFamily="18" charset="0"/>
              </a:defRPr>
            </a:lvl1pPr>
          </a:lstStyle>
          <a:p>
            <a:r>
              <a:rPr lang="en-US"/>
              <a:t>Audio Processing and Indexing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976646-3A31-9481-4B46-D8982D911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Georgia" panose="02040502050405020303" pitchFamily="18" charset="0"/>
              </a:defRPr>
            </a:lvl1pPr>
          </a:lstStyle>
          <a:p>
            <a:fld id="{CC6FEB28-9384-40A9-81D6-75E7F511123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560B8B0-14EF-5B62-B394-E681CC9E163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95999" y="778882"/>
            <a:ext cx="5623251" cy="31649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Georgia" panose="02040502050405020303" pitchFamily="18" charset="0"/>
              </a:defRPr>
            </a:lvl1pPr>
          </a:lstStyle>
          <a:p>
            <a:pPr lvl="0"/>
            <a:r>
              <a:rPr lang="en-US">
                <a:latin typeface="Georgia" panose="02040502050405020303" pitchFamily="18" charset="0"/>
              </a:rPr>
              <a:t>Subtitle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6857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red sound waves on a black background&#10;&#10;Description automatically generated">
            <a:extLst>
              <a:ext uri="{FF2B5EF4-FFF2-40B4-BE49-F238E27FC236}">
                <a16:creationId xmlns:a16="http://schemas.microsoft.com/office/drawing/2014/main" id="{632195E1-5521-146A-F116-53668B7A5EB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2127380" y="4338733"/>
            <a:ext cx="10064621" cy="2519265"/>
          </a:xfrm>
          <a:prstGeom prst="teardrop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7A9F4B5-1EAD-F07E-BA6C-7764CC88AE6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6"/>
            <a:ext cx="6430347" cy="365125"/>
          </a:xfrm>
        </p:spPr>
        <p:txBody>
          <a:bodyPr>
            <a:noAutofit/>
          </a:bodyPr>
          <a:lstStyle>
            <a:lvl1pPr>
              <a:defRPr sz="2000">
                <a:latin typeface="Georgia" panose="02040502050405020303" pitchFamily="18" charset="0"/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A8D93F-E66B-1B83-2C84-1C7FA47AD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Georgia" panose="02040502050405020303" pitchFamily="18" charset="0"/>
              </a:defRPr>
            </a:lvl1pPr>
          </a:lstStyle>
          <a:p>
            <a:r>
              <a:rPr lang="en-US"/>
              <a:t>Final Project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41F73C-4236-EB18-8788-FCB6ADE2B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Georgia" panose="02040502050405020303" pitchFamily="18" charset="0"/>
              </a:defRPr>
            </a:lvl1pPr>
          </a:lstStyle>
          <a:p>
            <a:r>
              <a:rPr lang="en-US"/>
              <a:t>Audio Processing and Indexing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976646-3A31-9481-4B46-D8982D911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Georgia" panose="02040502050405020303" pitchFamily="18" charset="0"/>
              </a:defRPr>
            </a:lvl1pPr>
          </a:lstStyle>
          <a:p>
            <a:fld id="{CC6FEB28-9384-40A9-81D6-75E7F511123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560B8B0-14EF-5B62-B394-E681CC9E163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778882"/>
            <a:ext cx="3546475" cy="31649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Georgia" panose="02040502050405020303" pitchFamily="18" charset="0"/>
              </a:defRPr>
            </a:lvl1pPr>
          </a:lstStyle>
          <a:p>
            <a:pPr lvl="0"/>
            <a:r>
              <a:rPr lang="en-US">
                <a:latin typeface="Georgia" panose="02040502050405020303" pitchFamily="18" charset="0"/>
              </a:rPr>
              <a:t>Subtitle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9652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red sound waves on a black background&#10;&#10;Description automatically generated">
            <a:extLst>
              <a:ext uri="{FF2B5EF4-FFF2-40B4-BE49-F238E27FC236}">
                <a16:creationId xmlns:a16="http://schemas.microsoft.com/office/drawing/2014/main" id="{05CCB410-A540-DC0C-849C-6DBB5BC308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0" y="4460032"/>
            <a:ext cx="4196442" cy="2397967"/>
          </a:xfrm>
          <a:prstGeom prst="teardrop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7A9F4B5-1EAD-F07E-BA6C-7764CC88AE6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6"/>
            <a:ext cx="6430347" cy="365125"/>
          </a:xfrm>
        </p:spPr>
        <p:txBody>
          <a:bodyPr>
            <a:noAutofit/>
          </a:bodyPr>
          <a:lstStyle>
            <a:lvl1pPr>
              <a:defRPr sz="2000">
                <a:latin typeface="Georgia" panose="02040502050405020303" pitchFamily="18" charset="0"/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A8D93F-E66B-1B83-2C84-1C7FA47AD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Georgia" panose="02040502050405020303" pitchFamily="18" charset="0"/>
              </a:defRPr>
            </a:lvl1pPr>
          </a:lstStyle>
          <a:p>
            <a:r>
              <a:rPr lang="en-US"/>
              <a:t>Final Project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41F73C-4236-EB18-8788-FCB6ADE2B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Georgia" panose="02040502050405020303" pitchFamily="18" charset="0"/>
              </a:defRPr>
            </a:lvl1pPr>
          </a:lstStyle>
          <a:p>
            <a:r>
              <a:rPr lang="en-US"/>
              <a:t>Audio Processing and Indexing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976646-3A31-9481-4B46-D8982D911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Georgia" panose="02040502050405020303" pitchFamily="18" charset="0"/>
              </a:defRPr>
            </a:lvl1pPr>
          </a:lstStyle>
          <a:p>
            <a:fld id="{CC6FEB28-9384-40A9-81D6-75E7F511123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560B8B0-14EF-5B62-B394-E681CC9E163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778882"/>
            <a:ext cx="3546475" cy="31649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Georgia" panose="02040502050405020303" pitchFamily="18" charset="0"/>
              </a:defRPr>
            </a:lvl1pPr>
          </a:lstStyle>
          <a:p>
            <a:pPr lvl="0"/>
            <a:r>
              <a:rPr lang="en-US">
                <a:latin typeface="Georgia" panose="02040502050405020303" pitchFamily="18" charset="0"/>
              </a:rPr>
              <a:t>Subtitle</a:t>
            </a:r>
            <a:endParaRPr lang="en-US"/>
          </a:p>
        </p:txBody>
      </p:sp>
      <p:pic>
        <p:nvPicPr>
          <p:cNvPr id="8" name="Picture 7" descr="A red sound waves on a black background&#10;&#10;Description automatically generated">
            <a:extLst>
              <a:ext uri="{FF2B5EF4-FFF2-40B4-BE49-F238E27FC236}">
                <a16:creationId xmlns:a16="http://schemas.microsoft.com/office/drawing/2014/main" id="{94B40025-0E5D-8AE0-7F0E-98C7F95CA1E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6857" y="0"/>
            <a:ext cx="5225143" cy="2985796"/>
          </a:xfrm>
          <a:prstGeom prst="teardrop">
            <a:avLst/>
          </a:prstGeom>
        </p:spPr>
      </p:pic>
    </p:spTree>
    <p:extLst>
      <p:ext uri="{BB962C8B-B14F-4D97-AF65-F5344CB8AC3E}">
        <p14:creationId xmlns:p14="http://schemas.microsoft.com/office/powerpoint/2010/main" val="28410465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9F4B5-1EAD-F07E-BA6C-7764CC88AE6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6"/>
            <a:ext cx="6430347" cy="365125"/>
          </a:xfrm>
        </p:spPr>
        <p:txBody>
          <a:bodyPr>
            <a:noAutofit/>
          </a:bodyPr>
          <a:lstStyle>
            <a:lvl1pPr>
              <a:defRPr sz="2000">
                <a:latin typeface="Georgia" panose="02040502050405020303" pitchFamily="18" charset="0"/>
              </a:defRPr>
            </a:lvl1pPr>
          </a:lstStyle>
          <a:p>
            <a:r>
              <a:rPr lang="en-US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A8D93F-E66B-1B83-2C84-1C7FA47AD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Georgia" panose="02040502050405020303" pitchFamily="18" charset="0"/>
              </a:defRPr>
            </a:lvl1pPr>
          </a:lstStyle>
          <a:p>
            <a:r>
              <a:rPr lang="en-US"/>
              <a:t>Final Project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41F73C-4236-EB18-8788-FCB6ADE2B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Georgia" panose="02040502050405020303" pitchFamily="18" charset="0"/>
              </a:defRPr>
            </a:lvl1pPr>
          </a:lstStyle>
          <a:p>
            <a:r>
              <a:rPr lang="en-US"/>
              <a:t>Audio Processing and Indexing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976646-3A31-9481-4B46-D8982D911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Georgia" panose="02040502050405020303" pitchFamily="18" charset="0"/>
              </a:defRPr>
            </a:lvl1pPr>
          </a:lstStyle>
          <a:p>
            <a:fld id="{CC6FEB28-9384-40A9-81D6-75E7F511123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560B8B0-14EF-5B62-B394-E681CC9E163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778882"/>
            <a:ext cx="3546475" cy="31649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Georgia" panose="02040502050405020303" pitchFamily="18" charset="0"/>
              </a:defRPr>
            </a:lvl1pPr>
          </a:lstStyle>
          <a:p>
            <a:pPr lvl="0"/>
            <a:r>
              <a:rPr lang="en-US">
                <a:latin typeface="Georgia" panose="02040502050405020303" pitchFamily="18" charset="0"/>
              </a:rPr>
              <a:t>Subtitle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872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904EF-F5DE-4FA6-C147-C753E3F80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8ACB79-A01B-176F-B394-BA32E6BA48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9919C-43B9-8BD5-246D-182C194A5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Final Project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8CC40A-C870-7CE2-C542-7C8F921FC2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Audio Processing and Indexing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13929E-F1FD-5B1C-8D9C-690BE35FC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FEB28-9384-40A9-81D6-75E7F5111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740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90F46-5DA9-45FC-B39F-9A680AEFBD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0AC481-0CE4-2E72-CB60-9378DC3C1E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4FCEC2-BFBA-B942-035C-2F2CD62A7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Final Project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9943AE-31B6-71ED-2B67-4BB0852C7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Audio Processing and Indexing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D70FE9-0E78-FE50-9E93-0F8FFB546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FEB28-9384-40A9-81D6-75E7F5111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2045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F1A3D-70FB-030E-CF53-1AD0780375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6282D6-E194-FD57-152F-43FFA57219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8BF200-F6BE-9374-A8BA-7D3C24E26E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6FA432-78D5-086A-455E-D5DB304D7C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Final Project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719B7C-096F-9F2B-932A-7898D9E5B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Audio Processing and Indexing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F7C95A-DB69-808C-B786-9D94B911D3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FEB28-9384-40A9-81D6-75E7F5111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6812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9DC13A-6442-CD16-AA40-6402142716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D55A02-44DF-A7E0-33CA-346E3603C6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8A520B-488C-BE4A-6679-A1A9F57DE3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Final Project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075CFB-5790-19AA-774D-68572E8DAB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Audio Processing and Indexing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773C6A-1BDF-DD1F-D6E5-B6DD81CA70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6FEB28-9384-40A9-81D6-75E7F5111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646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50" r:id="rId7"/>
    <p:sldLayoutId id="2147483651" r:id="rId8"/>
    <p:sldLayoutId id="2147483652" r:id="rId9"/>
    <p:sldLayoutId id="2147483653" r:id="rId10"/>
    <p:sldLayoutId id="2147483654" r:id="rId11"/>
    <p:sldLayoutId id="2147483655" r:id="rId12"/>
    <p:sldLayoutId id="2147483656" r:id="rId13"/>
    <p:sldLayoutId id="2147483657" r:id="rId14"/>
    <p:sldLayoutId id="2147483658" r:id="rId15"/>
    <p:sldLayoutId id="2147483659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5D2A4-1FCB-A08B-6A99-0556C8E2F4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Classifying Music Genres: A Deep Dive into Sound Analysis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D5A84677-F612-EFB3-CFED-FFB607DB0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Audio Processing and Indexing</a:t>
            </a:r>
          </a:p>
        </p:txBody>
      </p:sp>
    </p:spTree>
    <p:extLst>
      <p:ext uri="{BB962C8B-B14F-4D97-AF65-F5344CB8AC3E}">
        <p14:creationId xmlns:p14="http://schemas.microsoft.com/office/powerpoint/2010/main" val="16725971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845363C-DEEA-FBFD-F9D7-87531290AB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Final Project</a:t>
            </a:r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0005D867-2945-2CF1-5B3B-5FC59155A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Audio Processing and Indexing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3B94D5D-DC1B-2A16-8443-3B3FDE180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FEB28-9384-40A9-81D6-75E7F5111236}" type="slidenum">
              <a:rPr lang="en-US" smtClean="0"/>
              <a:t>10</a:t>
            </a:fld>
            <a:endParaRPr lang="en-US"/>
          </a:p>
        </p:txBody>
      </p:sp>
      <p:pic>
        <p:nvPicPr>
          <p:cNvPr id="5" name="Imagen 4" descr="Gráfico, Gráfico de dispersión&#10;&#10;Descripción generada automáticamente">
            <a:extLst>
              <a:ext uri="{FF2B5EF4-FFF2-40B4-BE49-F238E27FC236}">
                <a16:creationId xmlns:a16="http://schemas.microsoft.com/office/drawing/2014/main" id="{53C9D8A3-FE2F-F3EF-F18F-5790FB8EF2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0376" y="100652"/>
            <a:ext cx="4042292" cy="3204950"/>
          </a:xfrm>
          <a:prstGeom prst="rect">
            <a:avLst/>
          </a:prstGeom>
        </p:spPr>
      </p:pic>
      <p:pic>
        <p:nvPicPr>
          <p:cNvPr id="6" name="Imagen 5" descr="Gráfico, Gráfico de dispersión&#10;&#10;Descripción generada automáticamente">
            <a:extLst>
              <a:ext uri="{FF2B5EF4-FFF2-40B4-BE49-F238E27FC236}">
                <a16:creationId xmlns:a16="http://schemas.microsoft.com/office/drawing/2014/main" id="{2B8059DB-D66D-61AE-18F7-B67FE8BCD3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6846" y="106338"/>
            <a:ext cx="4042292" cy="3204950"/>
          </a:xfrm>
          <a:prstGeom prst="rect">
            <a:avLst/>
          </a:prstGeom>
        </p:spPr>
      </p:pic>
      <p:pic>
        <p:nvPicPr>
          <p:cNvPr id="7" name="Imagen 6" descr="Gráfico, Gráfico de dispersión&#10;&#10;Descripción generada automáticamente">
            <a:extLst>
              <a:ext uri="{FF2B5EF4-FFF2-40B4-BE49-F238E27FC236}">
                <a16:creationId xmlns:a16="http://schemas.microsoft.com/office/drawing/2014/main" id="{D09C04ED-AC11-4D0C-F5DB-2C05810580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8906" y="3293658"/>
            <a:ext cx="4042292" cy="3204950"/>
          </a:xfrm>
          <a:prstGeom prst="rect">
            <a:avLst/>
          </a:prstGeom>
        </p:spPr>
      </p:pic>
      <p:pic>
        <p:nvPicPr>
          <p:cNvPr id="8" name="Imagen 7" descr="Gráfico, Gráfico de dispersión&#10;&#10;Descripción generada automáticamente">
            <a:extLst>
              <a:ext uri="{FF2B5EF4-FFF2-40B4-BE49-F238E27FC236}">
                <a16:creationId xmlns:a16="http://schemas.microsoft.com/office/drawing/2014/main" id="{DF44B441-23C2-F7E5-77B1-1A94136CD4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88316" y="3293659"/>
            <a:ext cx="4042292" cy="3204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58218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B0D8F4-603A-6A45-977D-20D2DBA0C9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Final Project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5063EE-E6B0-A895-E1F4-3656992B6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Audio Processing and Indexing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8A7995-B552-4CCD-0458-8C206C783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FEB28-9384-40A9-81D6-75E7F511123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749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E3CE3-0061-B336-D388-ED0644458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Overview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ADFD95-D8A9-F676-3E9E-6D9700AFC3F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778882"/>
            <a:ext cx="5257800" cy="1011818"/>
          </a:xfrm>
        </p:spPr>
        <p:txBody>
          <a:bodyPr>
            <a:normAutofit/>
          </a:bodyPr>
          <a:lstStyle/>
          <a:p>
            <a:r>
              <a:rPr lang="en-US"/>
              <a:t>This project focuses on two main objectives, simultaneously exploring the intricate domain of music genre classification.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9CF216-40A8-6973-2E5E-C213D58741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Final Project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CFAC61-AB13-2DA0-CAC6-B270EC9B49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Audio Processing and Indexing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A4CFE2-14AE-16A4-18F9-A095DAC5C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FEB28-9384-40A9-81D6-75E7F5111236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13" name="Graphic 12" descr="Route (Two Pins With A Path) with solid fill">
            <a:extLst>
              <a:ext uri="{FF2B5EF4-FFF2-40B4-BE49-F238E27FC236}">
                <a16:creationId xmlns:a16="http://schemas.microsoft.com/office/drawing/2014/main" id="{98108B7E-79CD-5481-FB3E-65D85F4274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09800" y="2443956"/>
            <a:ext cx="1970088" cy="197008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BADE184-8DB4-4829-21C3-39383635F917}"/>
              </a:ext>
            </a:extLst>
          </p:cNvPr>
          <p:cNvSpPr txBox="1"/>
          <p:nvPr/>
        </p:nvSpPr>
        <p:spPr>
          <a:xfrm>
            <a:off x="2552700" y="1931262"/>
            <a:ext cx="38290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>
                <a:solidFill>
                  <a:srgbClr val="77000F"/>
                </a:solidFill>
                <a:latin typeface="Georgia" panose="02040502050405020303" pitchFamily="18" charset="0"/>
              </a:rPr>
              <a:t>1.</a:t>
            </a:r>
            <a:r>
              <a:rPr lang="en-US" sz="1600" b="1">
                <a:latin typeface="Georgia" panose="02040502050405020303" pitchFamily="18" charset="0"/>
              </a:rPr>
              <a:t> </a:t>
            </a:r>
            <a:r>
              <a:rPr lang="en-US" sz="1200">
                <a:latin typeface="Georgia" panose="02040502050405020303" pitchFamily="18" charset="0"/>
              </a:rPr>
              <a:t>Employ transfer learning by using spectrograms for training the final layers of a preexistent classification model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05AC857-6836-5A95-76E2-2AAFA43A37AF}"/>
              </a:ext>
            </a:extLst>
          </p:cNvPr>
          <p:cNvSpPr txBox="1"/>
          <p:nvPr/>
        </p:nvSpPr>
        <p:spPr>
          <a:xfrm>
            <a:off x="638175" y="4509008"/>
            <a:ext cx="38290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>
                <a:solidFill>
                  <a:srgbClr val="77000F"/>
                </a:solidFill>
                <a:latin typeface="Georgia" panose="02040502050405020303" pitchFamily="18" charset="0"/>
              </a:rPr>
              <a:t>2.</a:t>
            </a:r>
            <a:r>
              <a:rPr lang="en-US" sz="1200">
                <a:solidFill>
                  <a:srgbClr val="77000F"/>
                </a:solidFill>
                <a:latin typeface="Georgia" panose="02040502050405020303" pitchFamily="18" charset="0"/>
              </a:rPr>
              <a:t> </a:t>
            </a:r>
            <a:r>
              <a:rPr lang="en-US" sz="1200">
                <a:latin typeface="Georgia" panose="02040502050405020303" pitchFamily="18" charset="0"/>
              </a:rPr>
              <a:t>Generate vector representations for musical compositions to reveal genre-based similarities among songs </a:t>
            </a:r>
          </a:p>
        </p:txBody>
      </p:sp>
    </p:spTree>
    <p:extLst>
      <p:ext uri="{BB962C8B-B14F-4D97-AF65-F5344CB8AC3E}">
        <p14:creationId xmlns:p14="http://schemas.microsoft.com/office/powerpoint/2010/main" val="17231246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BA900-B3E6-F08C-47FC-4BAF2F761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Dataset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9606D2-A2C6-76CA-A284-BB601F72DA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Final Project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D3753D-856B-D88A-D32C-22AD8AAB9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Audio Processing and Indexing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67087B-99D5-F02D-4F82-4AEAD5C63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FEB28-9384-40A9-81D6-75E7F5111236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EB6CBFA-AEA6-6423-0CD2-60F182C20CD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5999" y="778882"/>
            <a:ext cx="5623251" cy="53874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Georgia"/>
              </a:rPr>
              <a:t>The GTZAN dataset was chosen for this project. Data Augmentation methods were explored.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4A7A60-A2D1-C128-8ECF-5189E2B5C805}"/>
              </a:ext>
            </a:extLst>
          </p:cNvPr>
          <p:cNvSpPr txBox="1"/>
          <p:nvPr/>
        </p:nvSpPr>
        <p:spPr>
          <a:xfrm>
            <a:off x="7707474" y="1874728"/>
            <a:ext cx="1636551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>
                <a:solidFill>
                  <a:srgbClr val="77000F"/>
                </a:solidFill>
                <a:latin typeface="Georgia" panose="02040502050405020303" pitchFamily="18" charset="0"/>
              </a:rPr>
              <a:t>10 genres to </a:t>
            </a:r>
            <a:r>
              <a:rPr lang="en-US" sz="1400" b="1" err="1">
                <a:solidFill>
                  <a:srgbClr val="77000F"/>
                </a:solidFill>
                <a:latin typeface="Georgia" panose="02040502050405020303" pitchFamily="18" charset="0"/>
              </a:rPr>
              <a:t>clasify</a:t>
            </a:r>
            <a:r>
              <a:rPr lang="en-US" sz="1400" b="1">
                <a:solidFill>
                  <a:srgbClr val="77000F"/>
                </a:solidFill>
                <a:latin typeface="Georgia" panose="02040502050405020303" pitchFamily="18" charset="0"/>
              </a:rPr>
              <a:t> </a:t>
            </a:r>
          </a:p>
          <a:p>
            <a:pPr algn="ctr"/>
            <a:endParaRPr lang="en-US" sz="1400">
              <a:latin typeface="Georgia" panose="02040502050405020303" pitchFamily="18" charset="0"/>
            </a:endParaRPr>
          </a:p>
          <a:p>
            <a:pPr algn="ctr"/>
            <a:endParaRPr lang="en-US" sz="1400">
              <a:latin typeface="Georgia" panose="02040502050405020303" pitchFamily="18" charset="0"/>
            </a:endParaRPr>
          </a:p>
          <a:p>
            <a:pPr algn="ctr"/>
            <a:r>
              <a:rPr lang="en-US" sz="1400">
                <a:latin typeface="Georgia" panose="02040502050405020303" pitchFamily="18" charset="0"/>
              </a:rPr>
              <a:t>Blues </a:t>
            </a:r>
          </a:p>
          <a:p>
            <a:pPr algn="ctr"/>
            <a:r>
              <a:rPr lang="en-US" sz="1400">
                <a:latin typeface="Georgia" panose="02040502050405020303" pitchFamily="18" charset="0"/>
              </a:rPr>
              <a:t>Classical</a:t>
            </a:r>
          </a:p>
          <a:p>
            <a:pPr algn="ctr"/>
            <a:r>
              <a:rPr lang="en-US" sz="1400">
                <a:latin typeface="Georgia" panose="02040502050405020303" pitchFamily="18" charset="0"/>
              </a:rPr>
              <a:t>Country</a:t>
            </a:r>
          </a:p>
          <a:p>
            <a:pPr algn="ctr"/>
            <a:r>
              <a:rPr lang="en-US" sz="1400">
                <a:latin typeface="Georgia" panose="02040502050405020303" pitchFamily="18" charset="0"/>
              </a:rPr>
              <a:t>Disco</a:t>
            </a:r>
          </a:p>
          <a:p>
            <a:pPr algn="ctr"/>
            <a:r>
              <a:rPr lang="en-US" sz="1400" err="1">
                <a:latin typeface="Georgia" panose="02040502050405020303" pitchFamily="18" charset="0"/>
              </a:rPr>
              <a:t>Hiphop</a:t>
            </a:r>
            <a:endParaRPr lang="en-US" sz="1400">
              <a:latin typeface="Georgia" panose="02040502050405020303" pitchFamily="18" charset="0"/>
            </a:endParaRPr>
          </a:p>
          <a:p>
            <a:pPr algn="ctr"/>
            <a:r>
              <a:rPr lang="en-US" sz="1400">
                <a:latin typeface="Georgia" panose="02040502050405020303" pitchFamily="18" charset="0"/>
              </a:rPr>
              <a:t>Jazz</a:t>
            </a:r>
          </a:p>
          <a:p>
            <a:pPr algn="ctr"/>
            <a:r>
              <a:rPr lang="en-US" sz="1400">
                <a:latin typeface="Georgia" panose="02040502050405020303" pitchFamily="18" charset="0"/>
              </a:rPr>
              <a:t>Metal </a:t>
            </a:r>
          </a:p>
          <a:p>
            <a:pPr algn="ctr"/>
            <a:r>
              <a:rPr lang="en-US" sz="1400">
                <a:latin typeface="Georgia" panose="02040502050405020303" pitchFamily="18" charset="0"/>
              </a:rPr>
              <a:t>Pop</a:t>
            </a:r>
          </a:p>
          <a:p>
            <a:pPr algn="ctr"/>
            <a:r>
              <a:rPr lang="en-US" sz="1400">
                <a:latin typeface="Georgia" panose="02040502050405020303" pitchFamily="18" charset="0"/>
              </a:rPr>
              <a:t>Reggae</a:t>
            </a:r>
          </a:p>
          <a:p>
            <a:pPr algn="ctr"/>
            <a:r>
              <a:rPr lang="en-US" sz="1400">
                <a:latin typeface="Georgia" panose="02040502050405020303" pitchFamily="18" charset="0"/>
              </a:rPr>
              <a:t>Rock</a:t>
            </a:r>
          </a:p>
        </p:txBody>
      </p:sp>
    </p:spTree>
    <p:extLst>
      <p:ext uri="{BB962C8B-B14F-4D97-AF65-F5344CB8AC3E}">
        <p14:creationId xmlns:p14="http://schemas.microsoft.com/office/powerpoint/2010/main" val="42111567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CEE82-CEDC-4AC2-14E8-59DD55D4D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Georgia"/>
              </a:rPr>
              <a:t>Data augmentation methods &amp; Results</a:t>
            </a:r>
            <a:endParaRPr lang="en-GB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E2ABD6-7E3D-7F22-62AC-5294438A85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Final Project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C19DFC-F547-16B6-E871-BB797B1A3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Audio Processing and Indexing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7D358D-A00B-942A-6B0A-76F9642D9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FEB28-9384-40A9-81D6-75E7F5111236}" type="slidenum">
              <a:rPr lang="en-US" dirty="0" smtClean="0"/>
              <a:pPr/>
              <a:t>4</a:t>
            </a:fld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737A640-B1CC-A758-9C93-617FEE5CEE4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778882"/>
            <a:ext cx="5937250" cy="33554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dirty="0" err="1">
                <a:latin typeface="Georgia"/>
              </a:rPr>
              <a:t>Librosa</a:t>
            </a:r>
            <a:r>
              <a:rPr lang="en-GB" dirty="0">
                <a:latin typeface="Georgia"/>
              </a:rPr>
              <a:t> library was used to extend the dataset size.</a:t>
            </a:r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15B6D1B-A52E-4341-9E7D-4DADFF29A9D8}"/>
              </a:ext>
            </a:extLst>
          </p:cNvPr>
          <p:cNvSpPr txBox="1"/>
          <p:nvPr/>
        </p:nvSpPr>
        <p:spPr>
          <a:xfrm>
            <a:off x="878457" y="1094117"/>
            <a:ext cx="2268748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GB" sz="1600">
                <a:latin typeface="Georgia"/>
                <a:cs typeface="Arial"/>
              </a:rPr>
              <a:t>Gain variations</a:t>
            </a:r>
            <a:endParaRPr lang="en-GB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GB" sz="1600">
                <a:latin typeface="Georgia"/>
                <a:cs typeface="Arial"/>
              </a:rPr>
              <a:t>Semitone shifting</a:t>
            </a:r>
            <a:endParaRPr lang="en-GB">
              <a:cs typeface="Calibri"/>
            </a:endParaRPr>
          </a:p>
          <a:p>
            <a:pPr marL="285750" indent="-285750">
              <a:buChar char="•"/>
            </a:pPr>
            <a:r>
              <a:rPr lang="en-GB" sz="1600">
                <a:latin typeface="Georgia"/>
                <a:cs typeface="Arial"/>
              </a:rPr>
              <a:t>Noise addition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008ACD3E-D876-3638-353A-D20D10BEBF8F}"/>
              </a:ext>
            </a:extLst>
          </p:cNvPr>
          <p:cNvSpPr/>
          <p:nvPr/>
        </p:nvSpPr>
        <p:spPr>
          <a:xfrm>
            <a:off x="3152235" y="1441329"/>
            <a:ext cx="740433" cy="143773"/>
          </a:xfrm>
          <a:prstGeom prst="rightArrow">
            <a:avLst/>
          </a:prstGeom>
          <a:solidFill>
            <a:srgbClr val="BE0C20"/>
          </a:solidFill>
          <a:ln>
            <a:solidFill>
              <a:srgbClr val="BE0C2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7D3586-D0AD-AB6B-37D7-A02FF73F9E51}"/>
              </a:ext>
            </a:extLst>
          </p:cNvPr>
          <p:cNvSpPr txBox="1"/>
          <p:nvPr/>
        </p:nvSpPr>
        <p:spPr>
          <a:xfrm>
            <a:off x="4041475" y="1345720"/>
            <a:ext cx="1938069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600">
                <a:latin typeface="Georgia"/>
                <a:cs typeface="Arial"/>
              </a:rPr>
              <a:t>Tripled</a:t>
            </a:r>
            <a:r>
              <a:rPr lang="es-ES" sz="1600">
                <a:latin typeface="Georgia"/>
                <a:cs typeface="Arial"/>
              </a:rPr>
              <a:t> </a:t>
            </a:r>
            <a:r>
              <a:rPr lang="es-ES" sz="1600" err="1">
                <a:latin typeface="Georgia"/>
                <a:cs typeface="Arial"/>
              </a:rPr>
              <a:t>dataset</a:t>
            </a:r>
            <a:r>
              <a:rPr lang="es-ES" sz="1600">
                <a:latin typeface="Georgia"/>
                <a:cs typeface="Arial"/>
              </a:rPr>
              <a:t> </a:t>
            </a:r>
            <a:r>
              <a:rPr lang="es-ES" sz="1600" err="1">
                <a:latin typeface="Georgia"/>
                <a:cs typeface="Arial"/>
              </a:rPr>
              <a:t>size</a:t>
            </a:r>
            <a:endParaRPr lang="en-US" err="1">
              <a:latin typeface="Calibri"/>
              <a:cs typeface="Calibri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282E594-2AD5-554C-EF56-CBBE23706D68}"/>
              </a:ext>
            </a:extLst>
          </p:cNvPr>
          <p:cNvSpPr txBox="1"/>
          <p:nvPr/>
        </p:nvSpPr>
        <p:spPr>
          <a:xfrm>
            <a:off x="940818" y="2294267"/>
            <a:ext cx="4352026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600" b="1" dirty="0">
                <a:latin typeface="Georgia"/>
                <a:cs typeface="Calibri"/>
              </a:rPr>
              <a:t>Extended dataset usage results</a:t>
            </a:r>
            <a:endParaRPr lang="en-US" sz="1600" b="1" dirty="0">
              <a:latin typeface="Georgi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4A36BB6-BB3B-DC95-D3D5-EE305E1C5D99}"/>
              </a:ext>
            </a:extLst>
          </p:cNvPr>
          <p:cNvSpPr txBox="1"/>
          <p:nvPr/>
        </p:nvSpPr>
        <p:spPr>
          <a:xfrm>
            <a:off x="1015041" y="4702834"/>
            <a:ext cx="4281576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600" dirty="0">
                <a:latin typeface="Georgia"/>
                <a:cs typeface="Arial"/>
              </a:rPr>
              <a:t>Worse performance across all models, why?</a:t>
            </a:r>
            <a:endParaRPr lang="en-GB" dirty="0">
              <a:cs typeface="Calibri"/>
            </a:endParaRPr>
          </a:p>
          <a:p>
            <a:pPr marL="285750" indent="-285750">
              <a:buFont typeface="Arial,Sans-Serif"/>
              <a:buChar char="•"/>
            </a:pPr>
            <a:r>
              <a:rPr lang="en-GB" sz="1600" dirty="0">
                <a:latin typeface="Georgia"/>
                <a:cs typeface="Arial"/>
              </a:rPr>
              <a:t>Lost genre meaning across small segments</a:t>
            </a:r>
          </a:p>
          <a:p>
            <a:pPr marL="285750" indent="-285750">
              <a:buFont typeface="Arial,Sans-Serif"/>
              <a:buChar char="•"/>
            </a:pPr>
            <a:r>
              <a:rPr lang="en-GB" sz="1600" dirty="0">
                <a:latin typeface="Georgia"/>
                <a:cs typeface="Arial"/>
              </a:rPr>
              <a:t>More advanced augmentation methods necessary</a:t>
            </a:r>
          </a:p>
          <a:p>
            <a:pPr marL="285750" indent="-285750">
              <a:buFont typeface="Arial,Sans-Serif"/>
              <a:buChar char="•"/>
            </a:pPr>
            <a:r>
              <a:rPr lang="en-GB" sz="1600" dirty="0">
                <a:latin typeface="Georgia"/>
                <a:cs typeface="Arial"/>
              </a:rPr>
              <a:t>Bigger dataset needed e.g. MTG-</a:t>
            </a:r>
            <a:r>
              <a:rPr lang="en-GB" sz="1600" dirty="0" err="1">
                <a:latin typeface="Georgia"/>
                <a:cs typeface="Arial"/>
              </a:rPr>
              <a:t>Jamendo</a:t>
            </a:r>
            <a:endParaRPr lang="en-GB" sz="1600" dirty="0">
              <a:latin typeface="Georgia"/>
              <a:cs typeface="Arial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8B9F311-9F43-30D1-3503-0470986C00EA}"/>
              </a:ext>
            </a:extLst>
          </p:cNvPr>
          <p:cNvSpPr txBox="1"/>
          <p:nvPr/>
        </p:nvSpPr>
        <p:spPr>
          <a:xfrm>
            <a:off x="959687" y="2632314"/>
            <a:ext cx="3189976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600" u="sng" dirty="0">
                <a:latin typeface="Georgia"/>
                <a:cs typeface="Calibri"/>
              </a:rPr>
              <a:t>Segmenting dataset</a:t>
            </a:r>
            <a:endParaRPr lang="en-US" sz="1600" u="sng">
              <a:latin typeface="geo"/>
              <a:cs typeface="Calibri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C8351FB-C28F-6AA8-FB7A-D683F2D5C482}"/>
              </a:ext>
            </a:extLst>
          </p:cNvPr>
          <p:cNvSpPr txBox="1"/>
          <p:nvPr/>
        </p:nvSpPr>
        <p:spPr>
          <a:xfrm>
            <a:off x="957531" y="3000374"/>
            <a:ext cx="478478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GB" sz="1600" dirty="0">
                <a:latin typeface="Georgia"/>
                <a:cs typeface="Arial"/>
              </a:rPr>
              <a:t>Split songs into multiple equal length parts</a:t>
            </a:r>
          </a:p>
          <a:p>
            <a:pPr marL="285750" indent="-285750">
              <a:buFont typeface="Arial"/>
              <a:buChar char="•"/>
            </a:pPr>
            <a:r>
              <a:rPr lang="en-GB" sz="1600" dirty="0">
                <a:latin typeface="Georgia"/>
                <a:cs typeface="Arial"/>
              </a:rPr>
              <a:t>Vary data augmentation methods on all parts</a:t>
            </a:r>
          </a:p>
          <a:p>
            <a:pPr marL="285750" indent="-285750">
              <a:buFont typeface="Arial"/>
              <a:buChar char="•"/>
            </a:pPr>
            <a:r>
              <a:rPr lang="en-GB" sz="1600" dirty="0">
                <a:latin typeface="Georgia"/>
                <a:cs typeface="Arial"/>
              </a:rPr>
              <a:t>Tackle data leakage across train/test/</a:t>
            </a:r>
            <a:r>
              <a:rPr lang="en-GB" sz="1600" err="1">
                <a:latin typeface="Georgia"/>
                <a:cs typeface="Arial"/>
              </a:rPr>
              <a:t>val</a:t>
            </a:r>
            <a:r>
              <a:rPr lang="en-GB" sz="1600" dirty="0">
                <a:latin typeface="Georgia"/>
                <a:cs typeface="Arial"/>
              </a:rPr>
              <a:t> splits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7E849B8-763F-AB72-51DF-F7F5A7E61EBE}"/>
              </a:ext>
            </a:extLst>
          </p:cNvPr>
          <p:cNvSpPr txBox="1"/>
          <p:nvPr/>
        </p:nvSpPr>
        <p:spPr>
          <a:xfrm>
            <a:off x="988442" y="4334773"/>
            <a:ext cx="318997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b="1">
                <a:cs typeface="Calibri"/>
              </a:rPr>
              <a:t>Results of data augmentation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9794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15C89-82EA-8FE4-5F8B-9EB261293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eorgia"/>
              </a:rPr>
              <a:t>Transfer learning 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A4C4FF-43B3-02B0-FC41-60466B9550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Final Project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C27C5C-0303-6675-FD85-D31347BA3C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Audio Processing and Indexing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B06581-EAA3-9D43-9865-49029CBF1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FEB28-9384-40A9-81D6-75E7F5111236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C8A7CC4-53A0-6E7C-57F9-AA4B5D7CCD0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778882"/>
            <a:ext cx="5257800" cy="849893"/>
          </a:xfrm>
        </p:spPr>
        <p:txBody>
          <a:bodyPr>
            <a:normAutofit/>
          </a:bodyPr>
          <a:lstStyle/>
          <a:p>
            <a:r>
              <a:rPr lang="en-US"/>
              <a:t>This part of the project consisted of creating the spectrograms, selecting a pretrained model and checking data augmentation appliance.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08EF95-FCEA-F0A6-4C5A-C42E14BE62E7}"/>
              </a:ext>
            </a:extLst>
          </p:cNvPr>
          <p:cNvSpPr txBox="1"/>
          <p:nvPr/>
        </p:nvSpPr>
        <p:spPr>
          <a:xfrm>
            <a:off x="3100873" y="2875818"/>
            <a:ext cx="15578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latin typeface="Georgia" panose="02040502050405020303" pitchFamily="18" charset="0"/>
              </a:rPr>
              <a:t>InceptionV3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3C89E54-8D99-9708-FD63-14E0C6812893}"/>
              </a:ext>
            </a:extLst>
          </p:cNvPr>
          <p:cNvSpPr txBox="1"/>
          <p:nvPr/>
        </p:nvSpPr>
        <p:spPr>
          <a:xfrm>
            <a:off x="6015523" y="4920354"/>
            <a:ext cx="15578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latin typeface="Georgia" panose="02040502050405020303" pitchFamily="18" charset="0"/>
              </a:rPr>
              <a:t>MobileNetV2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A3DA52-E750-66BD-B480-9085F750FD06}"/>
              </a:ext>
            </a:extLst>
          </p:cNvPr>
          <p:cNvSpPr txBox="1"/>
          <p:nvPr/>
        </p:nvSpPr>
        <p:spPr>
          <a:xfrm>
            <a:off x="2381250" y="2195215"/>
            <a:ext cx="15578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latin typeface="Georgia" panose="02040502050405020303" pitchFamily="18" charset="0"/>
              </a:rPr>
              <a:t>VGG 16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497BE3-7EEF-F202-32CD-2D6C93EA9A9D}"/>
              </a:ext>
            </a:extLst>
          </p:cNvPr>
          <p:cNvSpPr txBox="1"/>
          <p:nvPr/>
        </p:nvSpPr>
        <p:spPr>
          <a:xfrm>
            <a:off x="3981450" y="3556421"/>
            <a:ext cx="15578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err="1">
                <a:latin typeface="Georgia" panose="02040502050405020303" pitchFamily="18" charset="0"/>
              </a:rPr>
              <a:t>Xception</a:t>
            </a:r>
            <a:endParaRPr lang="en-US" sz="1400">
              <a:latin typeface="Georgia" panose="02040502050405020303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5C9345A-D6AA-CEE7-20C8-BD5F292B980B}"/>
              </a:ext>
            </a:extLst>
          </p:cNvPr>
          <p:cNvSpPr txBox="1"/>
          <p:nvPr/>
        </p:nvSpPr>
        <p:spPr>
          <a:xfrm>
            <a:off x="4701073" y="4237024"/>
            <a:ext cx="15578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Georgia" panose="02040502050405020303" pitchFamily="18" charset="0"/>
              </a:rPr>
              <a:t>Our own model</a:t>
            </a:r>
          </a:p>
        </p:txBody>
      </p:sp>
      <p:pic>
        <p:nvPicPr>
          <p:cNvPr id="13" name="Graphic 12" descr="Close with solid fill">
            <a:extLst>
              <a:ext uri="{FF2B5EF4-FFF2-40B4-BE49-F238E27FC236}">
                <a16:creationId xmlns:a16="http://schemas.microsoft.com/office/drawing/2014/main" id="{63518533-7C4F-5E16-02F8-F644A279F6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05363" y="2801788"/>
            <a:ext cx="457200" cy="457200"/>
          </a:xfrm>
          <a:prstGeom prst="rect">
            <a:avLst/>
          </a:prstGeom>
        </p:spPr>
      </p:pic>
      <p:pic>
        <p:nvPicPr>
          <p:cNvPr id="15" name="Graphic 14" descr="Checkmark with solid fill">
            <a:extLst>
              <a:ext uri="{FF2B5EF4-FFF2-40B4-BE49-F238E27FC236}">
                <a16:creationId xmlns:a16="http://schemas.microsoft.com/office/drawing/2014/main" id="{CDBD1453-F60D-8FAD-5379-F5CAA793DA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820025" y="4845642"/>
            <a:ext cx="457200" cy="457200"/>
          </a:xfrm>
          <a:prstGeom prst="rect">
            <a:avLst/>
          </a:prstGeom>
        </p:spPr>
      </p:pic>
      <p:pic>
        <p:nvPicPr>
          <p:cNvPr id="16" name="Graphic 15" descr="Close with solid fill">
            <a:extLst>
              <a:ext uri="{FF2B5EF4-FFF2-40B4-BE49-F238E27FC236}">
                <a16:creationId xmlns:a16="http://schemas.microsoft.com/office/drawing/2014/main" id="{D6E68DDD-F1F1-9D75-CC29-A8F6797663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10251" y="3483073"/>
            <a:ext cx="457200" cy="457200"/>
          </a:xfrm>
          <a:prstGeom prst="rect">
            <a:avLst/>
          </a:prstGeom>
        </p:spPr>
      </p:pic>
      <p:pic>
        <p:nvPicPr>
          <p:cNvPr id="17" name="Graphic 16" descr="Close with solid fill">
            <a:extLst>
              <a:ext uri="{FF2B5EF4-FFF2-40B4-BE49-F238E27FC236}">
                <a16:creationId xmlns:a16="http://schemas.microsoft.com/office/drawing/2014/main" id="{C335BFCF-9C0B-581C-E9C4-63D09F6EE4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15139" y="4164358"/>
            <a:ext cx="457200" cy="457200"/>
          </a:xfrm>
          <a:prstGeom prst="rect">
            <a:avLst/>
          </a:prstGeom>
        </p:spPr>
      </p:pic>
      <p:pic>
        <p:nvPicPr>
          <p:cNvPr id="18" name="Graphic 17" descr="Close with solid fill">
            <a:extLst>
              <a:ext uri="{FF2B5EF4-FFF2-40B4-BE49-F238E27FC236}">
                <a16:creationId xmlns:a16="http://schemas.microsoft.com/office/drawing/2014/main" id="{EA72FCDD-5F3E-47A6-453B-CBEAD6BFC7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00475" y="2120503"/>
            <a:ext cx="457200" cy="457200"/>
          </a:xfrm>
          <a:prstGeom prst="rect">
            <a:avLst/>
          </a:prstGeom>
        </p:spPr>
      </p:pic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BF5937D-6F21-C32E-9730-33079E558C11}"/>
              </a:ext>
            </a:extLst>
          </p:cNvPr>
          <p:cNvCxnSpPr/>
          <p:nvPr/>
        </p:nvCxnSpPr>
        <p:spPr>
          <a:xfrm>
            <a:off x="8524875" y="5048250"/>
            <a:ext cx="95250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18A565B-AB70-F007-51A2-3C53818C2788}"/>
              </a:ext>
            </a:extLst>
          </p:cNvPr>
          <p:cNvSpPr txBox="1"/>
          <p:nvPr/>
        </p:nvSpPr>
        <p:spPr>
          <a:xfrm>
            <a:off x="9725025" y="4845642"/>
            <a:ext cx="13811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latin typeface="Georgia" panose="02040502050405020303" pitchFamily="18" charset="0"/>
              </a:rPr>
              <a:t>73% accuracy </a:t>
            </a:r>
          </a:p>
        </p:txBody>
      </p:sp>
    </p:spTree>
    <p:extLst>
      <p:ext uri="{BB962C8B-B14F-4D97-AF65-F5344CB8AC3E}">
        <p14:creationId xmlns:p14="http://schemas.microsoft.com/office/powerpoint/2010/main" val="771388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4E2646-4951-7363-4E31-E6F247384F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>
                <a:latin typeface="Georgia"/>
              </a:rPr>
              <a:t>Musical vector </a:t>
            </a:r>
            <a:r>
              <a:rPr lang="es-ES" err="1">
                <a:latin typeface="Georgia"/>
              </a:rPr>
              <a:t>representation</a:t>
            </a:r>
            <a:endParaRPr lang="es-ES" err="1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8CE2819-9F09-7A2F-B56B-9F5777216B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Final Project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6DFBBABA-3062-C55A-73DF-9C691A087C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Audio Processing and Indexing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B134950-3AF3-F783-7D04-4CF8990A1A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FEB28-9384-40A9-81D6-75E7F5111236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8" name="Imagen 7" descr="Imagen que contiene Gráfico de burbujas&#10;&#10;Descripción generada automáticamente">
            <a:extLst>
              <a:ext uri="{FF2B5EF4-FFF2-40B4-BE49-F238E27FC236}">
                <a16:creationId xmlns:a16="http://schemas.microsoft.com/office/drawing/2014/main" id="{E05152D8-5FF2-35D4-8042-CBA59CB5D6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6842" y="2471460"/>
            <a:ext cx="4611468" cy="3652726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FE2C68AE-9EC0-C12C-6B06-1B1E731941AC}"/>
              </a:ext>
            </a:extLst>
          </p:cNvPr>
          <p:cNvSpPr txBox="1"/>
          <p:nvPr/>
        </p:nvSpPr>
        <p:spPr>
          <a:xfrm>
            <a:off x="783403" y="1482964"/>
            <a:ext cx="2101821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s-ES" sz="1600">
                <a:latin typeface="Georgia"/>
                <a:ea typeface="Calibri"/>
                <a:cs typeface="Calibri"/>
              </a:rPr>
              <a:t>Low </a:t>
            </a:r>
            <a:r>
              <a:rPr lang="es-ES" sz="1600" err="1">
                <a:latin typeface="Georgia"/>
                <a:ea typeface="Calibri"/>
                <a:cs typeface="Calibri"/>
              </a:rPr>
              <a:t>level</a:t>
            </a:r>
            <a:r>
              <a:rPr lang="es-ES" sz="1600">
                <a:latin typeface="Georgia"/>
                <a:ea typeface="Calibri"/>
                <a:cs typeface="Calibri"/>
              </a:rPr>
              <a:t> </a:t>
            </a:r>
            <a:r>
              <a:rPr lang="es-ES" sz="1600" err="1">
                <a:latin typeface="Georgia"/>
                <a:ea typeface="Calibri"/>
                <a:cs typeface="Calibri"/>
              </a:rPr>
              <a:t>features</a:t>
            </a:r>
            <a:endParaRPr lang="es-ES" sz="1600">
              <a:latin typeface="Georgia"/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s-ES" sz="1600">
                <a:latin typeface="Georgia"/>
                <a:ea typeface="Calibri"/>
                <a:cs typeface="Calibri"/>
              </a:rPr>
              <a:t>High dimensional</a:t>
            </a:r>
          </a:p>
          <a:p>
            <a:pPr marL="285750" indent="-285750">
              <a:buFont typeface="Arial"/>
              <a:buChar char="•"/>
            </a:pPr>
            <a:r>
              <a:rPr lang="es-ES" sz="1600" err="1">
                <a:latin typeface="Georgia"/>
                <a:ea typeface="Calibri"/>
                <a:cs typeface="Calibri"/>
              </a:rPr>
              <a:t>Sparse</a:t>
            </a:r>
            <a:endParaRPr lang="es-ES" sz="1600">
              <a:latin typeface="Georgia"/>
              <a:ea typeface="Calibri"/>
              <a:cs typeface="Calibri"/>
            </a:endParaRP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DAB0DD6F-06FF-8630-4B5A-F1D97869E9E3}"/>
              </a:ext>
            </a:extLst>
          </p:cNvPr>
          <p:cNvSpPr txBox="1"/>
          <p:nvPr/>
        </p:nvSpPr>
        <p:spPr>
          <a:xfrm>
            <a:off x="4537486" y="1482963"/>
            <a:ext cx="2200748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s-ES" sz="1600">
                <a:latin typeface="Georgia"/>
                <a:ea typeface="Calibri"/>
                <a:cs typeface="Calibri"/>
              </a:rPr>
              <a:t>High </a:t>
            </a:r>
            <a:r>
              <a:rPr lang="es-ES" sz="1600" err="1">
                <a:latin typeface="Georgia"/>
                <a:ea typeface="Calibri"/>
                <a:cs typeface="Calibri"/>
              </a:rPr>
              <a:t>level</a:t>
            </a:r>
            <a:r>
              <a:rPr lang="es-ES" sz="1600">
                <a:latin typeface="Georgia"/>
                <a:ea typeface="Calibri"/>
                <a:cs typeface="Calibri"/>
              </a:rPr>
              <a:t> </a:t>
            </a:r>
            <a:r>
              <a:rPr lang="es-ES" sz="1600" err="1">
                <a:latin typeface="Georgia"/>
                <a:ea typeface="Calibri"/>
                <a:cs typeface="Calibri"/>
              </a:rPr>
              <a:t>features</a:t>
            </a:r>
            <a:endParaRPr lang="es-ES" sz="1600">
              <a:latin typeface="Georgia"/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s-ES" sz="1600">
                <a:latin typeface="Georgia"/>
                <a:ea typeface="Calibri"/>
                <a:cs typeface="Calibri"/>
              </a:rPr>
              <a:t>Low dimensional</a:t>
            </a:r>
          </a:p>
          <a:p>
            <a:pPr marL="285750" indent="-285750">
              <a:buFont typeface="Arial"/>
              <a:buChar char="•"/>
            </a:pPr>
            <a:r>
              <a:rPr lang="es-ES" sz="1600">
                <a:latin typeface="Georgia"/>
                <a:ea typeface="Calibri"/>
                <a:cs typeface="Calibri"/>
              </a:rPr>
              <a:t>Dense</a:t>
            </a:r>
          </a:p>
        </p:txBody>
      </p:sp>
      <p:sp>
        <p:nvSpPr>
          <p:cNvPr id="17" name="Flecha: a la derecha 16">
            <a:extLst>
              <a:ext uri="{FF2B5EF4-FFF2-40B4-BE49-F238E27FC236}">
                <a16:creationId xmlns:a16="http://schemas.microsoft.com/office/drawing/2014/main" id="{FF3426C1-43AA-EAFD-1A51-A41B85F127B9}"/>
              </a:ext>
            </a:extLst>
          </p:cNvPr>
          <p:cNvSpPr/>
          <p:nvPr/>
        </p:nvSpPr>
        <p:spPr>
          <a:xfrm>
            <a:off x="3062005" y="1782554"/>
            <a:ext cx="1265801" cy="113355"/>
          </a:xfrm>
          <a:prstGeom prst="rightArrow">
            <a:avLst/>
          </a:prstGeom>
          <a:solidFill>
            <a:srgbClr val="F3686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4F006BF2-1FBA-98C2-834F-B752E76F6C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778882"/>
            <a:ext cx="5257800" cy="35752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Georgia"/>
              </a:rPr>
              <a:t>Apply dimensionality reduction (t-SNE) to embedding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2672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7A75BA-F944-1293-B884-AC5A62D3B5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7462" y="611311"/>
            <a:ext cx="6793762" cy="1174017"/>
          </a:xfrm>
        </p:spPr>
        <p:txBody>
          <a:bodyPr/>
          <a:lstStyle/>
          <a:p>
            <a:r>
              <a:rPr lang="es-ES" sz="4800" err="1">
                <a:latin typeface="Georgia"/>
              </a:rPr>
              <a:t>Appendix</a:t>
            </a:r>
            <a:endParaRPr lang="es-ES" sz="3200" err="1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722EC17E-3847-5DED-82FB-046CE0A06A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Final Project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4AD276E9-5185-6EFC-CF1D-316132E62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Audio Processing and Indexing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C7C36B8-0026-CCDB-C586-CEEEBFA1A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FEB28-9384-40A9-81D6-75E7F5111236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3459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C7DB6-90B2-FB75-4994-9215748737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Georgia"/>
              </a:rPr>
              <a:t>Workload distribution</a:t>
            </a:r>
            <a:endParaRPr lang="en-GB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60873F-D8A5-E8E4-9470-4F7F15A348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Final Project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EC1FFB-BC23-ACC3-490F-D61AAC62F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Audio Processing and Indexing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2E0816-5972-F98D-D0EC-A51C0F0DC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FEB28-9384-40A9-81D6-75E7F5111236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7137552-1202-F660-A1F6-85CA7A55F9C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GB" dirty="0">
                <a:latin typeface="Georgia"/>
              </a:rPr>
              <a:t>Per person</a:t>
            </a:r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761D0E-1E94-B0FC-5FF9-CE404C24EE43}"/>
              </a:ext>
            </a:extLst>
          </p:cNvPr>
          <p:cNvSpPr txBox="1"/>
          <p:nvPr/>
        </p:nvSpPr>
        <p:spPr>
          <a:xfrm>
            <a:off x="944562" y="1269999"/>
            <a:ext cx="7572375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Calibri"/>
              <a:buChar char="-"/>
            </a:pPr>
            <a:r>
              <a:rPr lang="en-GB" b="1" dirty="0">
                <a:cs typeface="Calibri"/>
              </a:rPr>
              <a:t>Anca</a:t>
            </a:r>
            <a:r>
              <a:rPr lang="en-GB" dirty="0">
                <a:cs typeface="Calibri"/>
              </a:rPr>
              <a:t>: In charge of transfer learning and main model architecture design. Also looked for datasets</a:t>
            </a:r>
            <a:endParaRPr lang="en-GB" b="1" dirty="0">
              <a:cs typeface="Calibri"/>
            </a:endParaRPr>
          </a:p>
          <a:p>
            <a:pPr marL="285750" indent="-285750">
              <a:buFont typeface="Calibri"/>
              <a:buChar char="-"/>
            </a:pPr>
            <a:r>
              <a:rPr lang="en-GB" b="1" dirty="0">
                <a:cs typeface="Calibri"/>
              </a:rPr>
              <a:t>Rajiv</a:t>
            </a:r>
            <a:r>
              <a:rPr lang="en-GB" dirty="0">
                <a:cs typeface="Calibri"/>
              </a:rPr>
              <a:t>: In charge of data augmentation, experimenting on various model architectures + adjusting architectures if needed. New data acquisition possibilities (looking for new datasets)</a:t>
            </a:r>
          </a:p>
          <a:p>
            <a:pPr marL="285750" indent="-285750">
              <a:buFont typeface="Calibri"/>
              <a:buChar char="-"/>
            </a:pPr>
            <a:r>
              <a:rPr lang="en-GB" b="1" dirty="0">
                <a:cs typeface="Calibri"/>
              </a:rPr>
              <a:t>Óscar</a:t>
            </a:r>
            <a:r>
              <a:rPr lang="en-GB" dirty="0">
                <a:cs typeface="Calibri"/>
              </a:rPr>
              <a:t>: In charge of the embedding layers in the network that would visualize our research. Created the demo and worked on implementing different </a:t>
            </a:r>
            <a:r>
              <a:rPr lang="en-GB" dirty="0" err="1">
                <a:cs typeface="Calibri"/>
              </a:rPr>
              <a:t>dimensionaility</a:t>
            </a:r>
            <a:r>
              <a:rPr lang="en-GB" dirty="0">
                <a:cs typeface="Calibri"/>
              </a:rPr>
              <a:t> reduction algorithms (e.g. t-SNE, PCA etc.)</a:t>
            </a:r>
          </a:p>
        </p:txBody>
      </p:sp>
    </p:spTree>
    <p:extLst>
      <p:ext uri="{BB962C8B-B14F-4D97-AF65-F5344CB8AC3E}">
        <p14:creationId xmlns:p14="http://schemas.microsoft.com/office/powerpoint/2010/main" val="25258868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4B76DC61-0DC2-1F29-96F9-09F6ACC535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Final Project</a:t>
            </a:r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A625FDF3-63CF-2E15-D3B5-A0C1DA1D2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Audio Processing and Indexing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58B7425-14FC-2F40-E3FC-DF1581CCD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FEB28-9384-40A9-81D6-75E7F5111236}" type="slidenum">
              <a:rPr lang="en-US" smtClean="0"/>
              <a:t>9</a:t>
            </a:fld>
            <a:endParaRPr lang="en-US"/>
          </a:p>
        </p:txBody>
      </p:sp>
      <p:pic>
        <p:nvPicPr>
          <p:cNvPr id="6" name="Imagen 5" descr="Imagen que contiene Gráfico de burbujas&#10;&#10;Descripción generada automáticamente">
            <a:extLst>
              <a:ext uri="{FF2B5EF4-FFF2-40B4-BE49-F238E27FC236}">
                <a16:creationId xmlns:a16="http://schemas.microsoft.com/office/drawing/2014/main" id="{78C4EDC4-8F03-F94C-F581-053B49EEFD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0073" y="666106"/>
            <a:ext cx="4611468" cy="3652726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E83F7496-19BF-5707-3A8E-37C4C04AF851}"/>
              </a:ext>
            </a:extLst>
          </p:cNvPr>
          <p:cNvSpPr txBox="1"/>
          <p:nvPr/>
        </p:nvSpPr>
        <p:spPr>
          <a:xfrm>
            <a:off x="3047999" y="5509846"/>
            <a:ext cx="1992924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dirty="0">
                <a:latin typeface="Georgia"/>
                <a:cs typeface="Calibri"/>
              </a:rPr>
              <a:t>No</a:t>
            </a:r>
            <a:endParaRPr lang="es-ES" dirty="0"/>
          </a:p>
          <a:p>
            <a:pPr algn="ctr"/>
            <a:r>
              <a:rPr lang="en-US" b="1" dirty="0">
                <a:latin typeface="Georgia"/>
                <a:cs typeface="Calibri"/>
              </a:rPr>
              <a:t>embedding</a:t>
            </a:r>
            <a:endParaRPr lang="en-US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D1DEC144-D6F6-2D50-D9EB-0A278C04B52A}"/>
              </a:ext>
            </a:extLst>
          </p:cNvPr>
          <p:cNvSpPr txBox="1"/>
          <p:nvPr/>
        </p:nvSpPr>
        <p:spPr>
          <a:xfrm>
            <a:off x="6213229" y="5509845"/>
            <a:ext cx="1992924" cy="646331"/>
          </a:xfrm>
          <a:prstGeom prst="rect">
            <a:avLst/>
          </a:prstGeom>
          <a:solidFill>
            <a:srgbClr val="F36868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dirty="0">
                <a:latin typeface="Georgia"/>
                <a:cs typeface="Calibri"/>
              </a:rPr>
              <a:t>Deep embedding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35026FDC-458E-D46C-0A56-9C94375C3614}"/>
              </a:ext>
            </a:extLst>
          </p:cNvPr>
          <p:cNvSpPr txBox="1"/>
          <p:nvPr/>
        </p:nvSpPr>
        <p:spPr>
          <a:xfrm>
            <a:off x="4771291" y="4766046"/>
            <a:ext cx="1992924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dirty="0">
                <a:latin typeface="Georgia"/>
                <a:cs typeface="Calibri"/>
              </a:rPr>
              <a:t>Immediate</a:t>
            </a:r>
            <a:endParaRPr lang="es-ES" dirty="0"/>
          </a:p>
          <a:p>
            <a:pPr algn="ctr"/>
            <a:r>
              <a:rPr lang="en-US" b="1" dirty="0">
                <a:latin typeface="Georgia"/>
                <a:cs typeface="Calibri"/>
              </a:rPr>
              <a:t>embedding</a:t>
            </a:r>
            <a:endParaRPr lang="en-US" dirty="0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A841DAE7-5689-5C7C-A006-14888402FB92}"/>
              </a:ext>
            </a:extLst>
          </p:cNvPr>
          <p:cNvSpPr txBox="1"/>
          <p:nvPr/>
        </p:nvSpPr>
        <p:spPr>
          <a:xfrm>
            <a:off x="7613365" y="4766046"/>
            <a:ext cx="1992924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 dirty="0">
                <a:latin typeface="Georgia"/>
                <a:cs typeface="Calibri"/>
              </a:rPr>
              <a:t>Shallow embedding</a:t>
            </a:r>
          </a:p>
        </p:txBody>
      </p:sp>
      <p:sp>
        <p:nvSpPr>
          <p:cNvPr id="14" name="Flecha: hacia abajo 13">
            <a:extLst>
              <a:ext uri="{FF2B5EF4-FFF2-40B4-BE49-F238E27FC236}">
                <a16:creationId xmlns:a16="http://schemas.microsoft.com/office/drawing/2014/main" id="{011C2A2E-9DA6-3E2A-4825-F8F5FC13E6E5}"/>
              </a:ext>
            </a:extLst>
          </p:cNvPr>
          <p:cNvSpPr/>
          <p:nvPr/>
        </p:nvSpPr>
        <p:spPr>
          <a:xfrm>
            <a:off x="3950676" y="4510453"/>
            <a:ext cx="187569" cy="867508"/>
          </a:xfrm>
          <a:prstGeom prst="downArrow">
            <a:avLst/>
          </a:prstGeom>
          <a:solidFill>
            <a:srgbClr val="F36868"/>
          </a:solidFill>
          <a:ln>
            <a:solidFill>
              <a:srgbClr val="01010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Flecha: hacia abajo 14">
            <a:extLst>
              <a:ext uri="{FF2B5EF4-FFF2-40B4-BE49-F238E27FC236}">
                <a16:creationId xmlns:a16="http://schemas.microsoft.com/office/drawing/2014/main" id="{D66B8CB7-C2E0-7CD0-ED01-F95CC7D1E6D7}"/>
              </a:ext>
            </a:extLst>
          </p:cNvPr>
          <p:cNvSpPr/>
          <p:nvPr/>
        </p:nvSpPr>
        <p:spPr>
          <a:xfrm>
            <a:off x="7115906" y="4510452"/>
            <a:ext cx="187569" cy="867508"/>
          </a:xfrm>
          <a:prstGeom prst="downArrow">
            <a:avLst/>
          </a:prstGeom>
          <a:solidFill>
            <a:srgbClr val="F36868"/>
          </a:solidFill>
          <a:ln>
            <a:solidFill>
              <a:srgbClr val="01010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6" name="Flecha: hacia abajo 15">
            <a:extLst>
              <a:ext uri="{FF2B5EF4-FFF2-40B4-BE49-F238E27FC236}">
                <a16:creationId xmlns:a16="http://schemas.microsoft.com/office/drawing/2014/main" id="{13C414B3-902C-CE07-05D4-411A4DE86C2B}"/>
              </a:ext>
            </a:extLst>
          </p:cNvPr>
          <p:cNvSpPr/>
          <p:nvPr/>
        </p:nvSpPr>
        <p:spPr>
          <a:xfrm rot="2520000">
            <a:off x="6014549" y="4317205"/>
            <a:ext cx="165820" cy="470775"/>
          </a:xfrm>
          <a:prstGeom prst="downArrow">
            <a:avLst/>
          </a:prstGeom>
          <a:solidFill>
            <a:srgbClr val="F36868"/>
          </a:solidFill>
          <a:ln>
            <a:solidFill>
              <a:srgbClr val="01010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Flecha: hacia abajo 16">
            <a:extLst>
              <a:ext uri="{FF2B5EF4-FFF2-40B4-BE49-F238E27FC236}">
                <a16:creationId xmlns:a16="http://schemas.microsoft.com/office/drawing/2014/main" id="{E92D9133-9861-B582-DCEF-0CED843496AF}"/>
              </a:ext>
            </a:extLst>
          </p:cNvPr>
          <p:cNvSpPr/>
          <p:nvPr/>
        </p:nvSpPr>
        <p:spPr>
          <a:xfrm rot="-2640000">
            <a:off x="8303593" y="4320248"/>
            <a:ext cx="165820" cy="470775"/>
          </a:xfrm>
          <a:prstGeom prst="downArrow">
            <a:avLst/>
          </a:prstGeom>
          <a:solidFill>
            <a:srgbClr val="F36868"/>
          </a:solidFill>
          <a:ln>
            <a:solidFill>
              <a:srgbClr val="01010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384893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mo Session.potx" id="{25CF1E1A-4F87-4158-BC0C-D1C8AADACA95}" vid="{BAC92AE3-2B47-4BFF-BFC0-44D63AF37A3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BF4859FA1695442B19C125E32BC4254" ma:contentTypeVersion="3" ma:contentTypeDescription="Create a new document." ma:contentTypeScope="" ma:versionID="b9d890c9004e0a1299caf5bf19d80dfb">
  <xsd:schema xmlns:xsd="http://www.w3.org/2001/XMLSchema" xmlns:xs="http://www.w3.org/2001/XMLSchema" xmlns:p="http://schemas.microsoft.com/office/2006/metadata/properties" xmlns:ns2="5abed64f-7505-4499-9f3b-a4bb115486d9" targetNamespace="http://schemas.microsoft.com/office/2006/metadata/properties" ma:root="true" ma:fieldsID="4f8e41783062b1ef88a13e415500b08b" ns2:_="">
    <xsd:import namespace="5abed64f-7505-4499-9f3b-a4bb115486d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abed64f-7505-4499-9f3b-a4bb115486d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719CBDD-5E90-4455-8190-C5717ADF5BE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EEA93A8-B010-4F17-B7B0-C18B5DBE6B96}">
  <ds:schemaRefs>
    <ds:schemaRef ds:uri="5abed64f-7505-4499-9f3b-a4bb115486d9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0546C1CD-DDCC-4FD1-A8F2-8A66F85ED6C0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Widescreen</PresentationFormat>
  <Slides>11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Classifying Music Genres: A Deep Dive into Sound Analysis</vt:lpstr>
      <vt:lpstr>Overview</vt:lpstr>
      <vt:lpstr>Dataset</vt:lpstr>
      <vt:lpstr>Data augmentation methods &amp; Results</vt:lpstr>
      <vt:lpstr>Transfer learning </vt:lpstr>
      <vt:lpstr>Musical vector representation</vt:lpstr>
      <vt:lpstr>Appendix</vt:lpstr>
      <vt:lpstr>Workload distribution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Anca Matei</dc:creator>
  <cp:revision>76</cp:revision>
  <dcterms:created xsi:type="dcterms:W3CDTF">2023-12-01T15:29:53Z</dcterms:created>
  <dcterms:modified xsi:type="dcterms:W3CDTF">2023-12-18T23:49:46Z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0x0101008BF4859FA1695442B19C125E32BC4254</vt:lpwstr>
  </property>
</Properties>
</file>